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4" r:id="rId7"/>
    <p:sldId id="262" r:id="rId8"/>
    <p:sldId id="263" r:id="rId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690" y="-84"/>
      </p:cViewPr>
      <p:guideLst>
        <p:guide orient="horz" pos="1121"/>
        <p:guide pos="2880"/>
        <p:guide pos="1429"/>
        <p:guide pos="4332"/>
        <p:guide pos="884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329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FEFFE-7E32-42F6-9DB8-DCDB50841663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635E7F-6157-4317-A48D-D4A9589FD2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563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35E7F-6157-4317-A48D-D4A9589FD2A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643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7B67-BA0C-471C-A24B-0AE4DB7F9789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6054D-37A4-4BC5-B5E1-A713C71AC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841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7B67-BA0C-471C-A24B-0AE4DB7F9789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6054D-37A4-4BC5-B5E1-A713C71AC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985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7B67-BA0C-471C-A24B-0AE4DB7F9789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6054D-37A4-4BC5-B5E1-A713C71AC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031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7B67-BA0C-471C-A24B-0AE4DB7F9789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6054D-37A4-4BC5-B5E1-A713C71AC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996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7B67-BA0C-471C-A24B-0AE4DB7F9789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6054D-37A4-4BC5-B5E1-A713C71AC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470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7B67-BA0C-471C-A24B-0AE4DB7F9789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6054D-37A4-4BC5-B5E1-A713C71AC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711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7B67-BA0C-471C-A24B-0AE4DB7F9789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6054D-37A4-4BC5-B5E1-A713C71AC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828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7B67-BA0C-471C-A24B-0AE4DB7F9789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6054D-37A4-4BC5-B5E1-A713C71AC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264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7B67-BA0C-471C-A24B-0AE4DB7F9789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6054D-37A4-4BC5-B5E1-A713C71AC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959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7B67-BA0C-471C-A24B-0AE4DB7F9789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6054D-37A4-4BC5-B5E1-A713C71AC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365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7B67-BA0C-471C-A24B-0AE4DB7F9789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6054D-37A4-4BC5-B5E1-A713C71AC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852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07B67-BA0C-471C-A24B-0AE4DB7F9789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6054D-37A4-4BC5-B5E1-A713C71AC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844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8.png"/><Relationship Id="rId3" Type="http://schemas.openxmlformats.org/officeDocument/2006/relationships/image" Target="../media/image9.png"/><Relationship Id="rId7" Type="http://schemas.openxmlformats.org/officeDocument/2006/relationships/image" Target="../media/image120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microsoft.com/office/2007/relationships/hdphoto" Target="../media/hdphoto1.wdp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21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30.png"/><Relationship Id="rId7" Type="http://schemas.openxmlformats.org/officeDocument/2006/relationships/image" Target="../media/image28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0.png"/><Relationship Id="rId5" Type="http://schemas.openxmlformats.org/officeDocument/2006/relationships/image" Target="../media/image27.png"/><Relationship Id="rId4" Type="http://schemas.openxmlformats.org/officeDocument/2006/relationships/image" Target="../media/image2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1698" y="519522"/>
            <a:ext cx="736060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000" b="1" dirty="0" smtClean="0">
                <a:solidFill>
                  <a:schemeClr val="tx2"/>
                </a:solidFill>
              </a:rPr>
              <a:t>Лабораторная работа №1</a:t>
            </a:r>
            <a:endParaRPr lang="ru-RU" sz="5000" b="1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4864" y="1563638"/>
            <a:ext cx="8064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Исследование равноускоренного движения без начальной </a:t>
            </a:r>
            <a:r>
              <a:rPr lang="ru-RU" sz="4800" b="1" dirty="0" smtClean="0"/>
              <a:t>скорости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81211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7494"/>
            <a:ext cx="835292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e-BY" sz="2800" u="sng" dirty="0" smtClean="0">
                <a:solidFill>
                  <a:schemeClr val="tx2"/>
                </a:solidFill>
              </a:rPr>
              <a:t>Цель:</a:t>
            </a:r>
            <a:r>
              <a:rPr lang="be-BY" sz="2400" dirty="0" smtClean="0">
                <a:solidFill>
                  <a:schemeClr val="tx2"/>
                </a:solidFill>
              </a:rPr>
              <a:t> </a:t>
            </a:r>
            <a:r>
              <a:rPr lang="be-BY" sz="2400" dirty="0" smtClean="0"/>
              <a:t>на </a:t>
            </a:r>
            <a:r>
              <a:rPr lang="be-BY" sz="2400" dirty="0"/>
              <a:t>практике исследвать закономерности </a:t>
            </a:r>
            <a:r>
              <a:rPr lang="be-BY" sz="2400" dirty="0" smtClean="0"/>
              <a:t>равноуско-ренного </a:t>
            </a:r>
            <a:r>
              <a:rPr lang="be-BY" sz="2400" dirty="0"/>
              <a:t>движения без начальной скорости и определить его основные характеристики — </a:t>
            </a:r>
            <a:r>
              <a:rPr lang="be-BY" sz="2400" dirty="0" smtClean="0"/>
              <a:t>ускорение </a:t>
            </a:r>
            <a:r>
              <a:rPr lang="be-BY" sz="2400" dirty="0"/>
              <a:t>и мгновенную </a:t>
            </a:r>
            <a:r>
              <a:rPr lang="be-BY" sz="2400" dirty="0" smtClean="0"/>
              <a:t>ско-рость.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10"/>
          <a:stretch/>
        </p:blipFill>
        <p:spPr>
          <a:xfrm>
            <a:off x="3729579" y="1483864"/>
            <a:ext cx="2876176" cy="21997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r="65590"/>
          <a:stretch/>
        </p:blipFill>
        <p:spPr>
          <a:xfrm>
            <a:off x="2051720" y="1898710"/>
            <a:ext cx="879649" cy="1361549"/>
          </a:xfrm>
          <a:prstGeom prst="rect">
            <a:avLst/>
          </a:prstGeom>
        </p:spPr>
      </p:pic>
      <p:pic>
        <p:nvPicPr>
          <p:cNvPr id="7" name="Picture 2" descr="http://upload.wikimedia.org/wikipedia/commons/thumb/c/cc/Galileo.arp.300pix.jpg/250px-Galileo.arp.300pix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467" y="1731690"/>
            <a:ext cx="1589484" cy="19518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Прямоугольник 7"/>
          <p:cNvSpPr/>
          <p:nvPr/>
        </p:nvSpPr>
        <p:spPr>
          <a:xfrm>
            <a:off x="6631392" y="3683577"/>
            <a:ext cx="240963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/>
              <a:t>Галилео </a:t>
            </a:r>
            <a:r>
              <a:rPr lang="ru-RU" sz="1400" b="1" dirty="0"/>
              <a:t>Галилей</a:t>
            </a:r>
            <a:endParaRPr lang="ru-RU" sz="1400" b="1" dirty="0" smtClean="0"/>
          </a:p>
          <a:p>
            <a:pPr algn="ctr"/>
            <a:r>
              <a:rPr lang="ru-RU" sz="1200" dirty="0" smtClean="0"/>
              <a:t>15 февраля 1564 —</a:t>
            </a:r>
            <a:r>
              <a:rPr lang="ru-RU" sz="1200" dirty="0"/>
              <a:t> </a:t>
            </a:r>
            <a:r>
              <a:rPr lang="ru-RU" sz="1200" dirty="0" smtClean="0"/>
              <a:t>8 января 1642</a:t>
            </a:r>
            <a:endParaRPr lang="ru-RU" sz="1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3298857"/>
            <a:ext cx="616384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u="sng" dirty="0" smtClean="0">
                <a:solidFill>
                  <a:schemeClr val="tx2"/>
                </a:solidFill>
              </a:rPr>
              <a:t>Задача:</a:t>
            </a:r>
            <a:r>
              <a:rPr lang="ru-RU" dirty="0" smtClean="0"/>
              <a:t> </a:t>
            </a:r>
            <a:r>
              <a:rPr lang="ru-RU" sz="2400" dirty="0"/>
              <a:t>рассмотреть и разобрать, как можно определить ускорение при движении тела по наклонному </a:t>
            </a:r>
            <a:r>
              <a:rPr lang="ru-RU" sz="2400" dirty="0" smtClean="0"/>
              <a:t>жёлобу.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5926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8375" y="205938"/>
            <a:ext cx="3198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u="sng" dirty="0" smtClean="0">
                <a:solidFill>
                  <a:schemeClr val="tx2"/>
                </a:solidFill>
              </a:rPr>
              <a:t>Оборудование:</a:t>
            </a:r>
            <a:endParaRPr lang="ru-RU" sz="3600" u="sng" dirty="0">
              <a:solidFill>
                <a:schemeClr val="tx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3845" y="3682729"/>
            <a:ext cx="18985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Штатив </a:t>
            </a:r>
            <a:r>
              <a:rPr lang="ru-RU" dirty="0"/>
              <a:t>с муфтой </a:t>
            </a:r>
            <a:endParaRPr lang="ru-RU" dirty="0" smtClean="0"/>
          </a:p>
          <a:p>
            <a:pPr algn="ctr"/>
            <a:r>
              <a:rPr lang="ru-RU" dirty="0" smtClean="0"/>
              <a:t>и </a:t>
            </a:r>
            <a:r>
              <a:rPr lang="ru-RU" dirty="0"/>
              <a:t>лапкой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88375" y="1689365"/>
            <a:ext cx="19943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Наклонный </a:t>
            </a:r>
            <a:r>
              <a:rPr lang="ru-RU" dirty="0"/>
              <a:t>жёлоб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64350" y="3979684"/>
            <a:ext cx="17354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Металлический</a:t>
            </a:r>
          </a:p>
          <a:p>
            <a:pPr algn="ctr"/>
            <a:r>
              <a:rPr lang="ru-RU" dirty="0" smtClean="0"/>
              <a:t>цилиндр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29676" y="3254868"/>
            <a:ext cx="849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Шарик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42344" y="4134853"/>
            <a:ext cx="12305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</a:t>
            </a:r>
            <a:r>
              <a:rPr lang="ru-RU" dirty="0" smtClean="0"/>
              <a:t>етроном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10604" y="1367095"/>
            <a:ext cx="23780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Измерительная лента </a:t>
            </a:r>
          </a:p>
        </p:txBody>
      </p:sp>
      <p:sp>
        <p:nvSpPr>
          <p:cNvPr id="10" name="Цилиндр 9"/>
          <p:cNvSpPr/>
          <p:nvPr/>
        </p:nvSpPr>
        <p:spPr>
          <a:xfrm>
            <a:off x="2841777" y="2899564"/>
            <a:ext cx="504056" cy="1080120"/>
          </a:xfrm>
          <a:prstGeom prst="can">
            <a:avLst/>
          </a:prstGeom>
          <a:gradFill flip="none" rotWithShape="1">
            <a:gsLst>
              <a:gs pos="0">
                <a:schemeClr val="bg2">
                  <a:lumMod val="50000"/>
                  <a:shade val="30000"/>
                  <a:satMod val="115000"/>
                </a:schemeClr>
              </a:gs>
              <a:gs pos="50000">
                <a:schemeClr val="bg2">
                  <a:lumMod val="50000"/>
                  <a:shade val="67500"/>
                  <a:satMod val="115000"/>
                </a:schemeClr>
              </a:gs>
              <a:gs pos="100000">
                <a:schemeClr val="bg2">
                  <a:lumMod val="5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053" y="2414037"/>
            <a:ext cx="835475" cy="84083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9483">
            <a:off x="2194559" y="965286"/>
            <a:ext cx="3252969" cy="89661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31" y="972671"/>
            <a:ext cx="1440160" cy="27527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233" y="2349026"/>
            <a:ext cx="1634827" cy="188944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022894"/>
            <a:ext cx="3125420" cy="35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60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685532" y="582951"/>
                <a:ext cx="1330749" cy="8310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𝑠</m:t>
                      </m:r>
                      <m:r>
                        <a:rPr lang="ru-RU" sz="2400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  <m:sSup>
                            <m:sSupPr>
                              <m:ctrlPr>
                                <a:rPr lang="ru-RU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ru-RU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ru-RU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ru-RU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ru-RU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532" y="582951"/>
                <a:ext cx="1330749" cy="83106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707551" y="1552159"/>
                <a:ext cx="1151661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𝑎</m:t>
                      </m:r>
                      <m:r>
                        <a:rPr lang="ru-RU" sz="2400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</m:t>
                          </m:r>
                        </m:num>
                        <m:den>
                          <m:sSup>
                            <m:sSupPr>
                              <m:ctrlPr>
                                <a:rPr lang="ru-RU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ru-RU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551" y="1552159"/>
                <a:ext cx="1151661" cy="7861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748220" y="2475909"/>
                <a:ext cx="111537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𝜐</m:t>
                      </m:r>
                      <m:r>
                        <a:rPr lang="ru-RU" sz="2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/>
                        </a:rPr>
                        <m:t>𝑎𝑡</m:t>
                      </m:r>
                    </m:oMath>
                  </m:oMathPara>
                </a14:m>
                <a:endParaRPr lang="ru-RU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220" y="2475909"/>
                <a:ext cx="1115370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3851920" y="841817"/>
                <a:ext cx="4392488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i="1" dirty="0" smtClean="0"/>
                  <a:t>s</a:t>
                </a:r>
                <a:r>
                  <a:rPr lang="ru-RU" sz="2000" dirty="0" smtClean="0"/>
                  <a:t> — пройденный путь (м);</a:t>
                </a:r>
              </a:p>
              <a:p>
                <a14:m>
                  <m:oMath xmlns:m="http://schemas.openxmlformats.org/officeDocument/2006/math">
                    <m:r>
                      <a:rPr lang="ru-RU" sz="2000" i="1" smtClean="0">
                        <a:solidFill>
                          <a:schemeClr val="tx1"/>
                        </a:solidFill>
                        <a:latin typeface="Cambria Math"/>
                      </a:rPr>
                      <m:t>𝜐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ru-RU" sz="2000" dirty="0"/>
                  <a:t>— </a:t>
                </a:r>
                <a:r>
                  <a:rPr lang="ru-RU" sz="2000" dirty="0" smtClean="0"/>
                  <a:t>мгновенная скорость (м/с);</a:t>
                </a:r>
              </a:p>
              <a:p>
                <a:r>
                  <a:rPr lang="ru-RU" sz="2000" i="1" dirty="0"/>
                  <a:t>а</a:t>
                </a:r>
                <a:r>
                  <a:rPr lang="ru-RU" sz="2000" dirty="0"/>
                  <a:t> — </a:t>
                </a:r>
                <a:r>
                  <a:rPr lang="ru-RU" sz="2000" dirty="0" smtClean="0"/>
                  <a:t>ускорение (м/с</a:t>
                </a:r>
                <a:r>
                  <a:rPr lang="ru-RU" sz="2000" baseline="30000" dirty="0" smtClean="0"/>
                  <a:t>2</a:t>
                </a:r>
                <a:r>
                  <a:rPr lang="ru-RU" sz="2000" dirty="0" smtClean="0"/>
                  <a:t>);</a:t>
                </a:r>
              </a:p>
              <a:p>
                <a:r>
                  <a:rPr lang="ru-RU" sz="2000" i="1" dirty="0" smtClean="0"/>
                  <a:t>t</a:t>
                </a:r>
                <a:r>
                  <a:rPr lang="ru-RU" sz="2000" dirty="0" smtClean="0"/>
                  <a:t> </a:t>
                </a:r>
                <a:r>
                  <a:rPr lang="ru-RU" sz="2000" dirty="0"/>
                  <a:t>— </a:t>
                </a:r>
                <a:r>
                  <a:rPr lang="ru-RU" sz="2000" dirty="0" smtClean="0"/>
                  <a:t>время (с).</a:t>
                </a:r>
                <a:endParaRPr lang="ru-RU" sz="2000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841817"/>
                <a:ext cx="4392488" cy="1323439"/>
              </a:xfrm>
              <a:prstGeom prst="rect">
                <a:avLst/>
              </a:prstGeom>
              <a:blipFill rotWithShape="1">
                <a:blip r:embed="rId6"/>
                <a:stretch>
                  <a:fillRect l="-1528" t="-2304" b="-737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637023" y="3113992"/>
                <a:ext cx="13596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𝑡</m:t>
                      </m:r>
                      <m:r>
                        <a:rPr lang="ru-RU" sz="2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=0,5</m:t>
                      </m:r>
                      <m:r>
                        <a:rPr lang="ru-RU" sz="2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ru-RU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023" y="3113992"/>
                <a:ext cx="1359601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483767" y="123478"/>
            <a:ext cx="41728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tx2"/>
                </a:solidFill>
              </a:rPr>
              <a:t>Расчетные формулы</a:t>
            </a:r>
            <a:endParaRPr lang="ru-RU" sz="36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114392" y="851281"/>
                <a:ext cx="59663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(1)</m:t>
                      </m:r>
                    </m:oMath>
                  </m:oMathPara>
                </a14:m>
                <a:endParaRPr lang="ru-RU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4392" y="851281"/>
                <a:ext cx="596637" cy="400110"/>
              </a:xfrm>
              <a:prstGeom prst="rect">
                <a:avLst/>
              </a:prstGeom>
              <a:blipFill rotWithShape="1">
                <a:blip r:embed="rId8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2114392" y="1760581"/>
                <a:ext cx="59663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>
                          <a:latin typeface="Cambria Math"/>
                        </a:rPr>
                        <m:t>(2)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4392" y="1760581"/>
                <a:ext cx="596637" cy="400110"/>
              </a:xfrm>
              <a:prstGeom prst="rect">
                <a:avLst/>
              </a:prstGeom>
              <a:blipFill rotWithShape="1">
                <a:blip r:embed="rId9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2114392" y="2522075"/>
                <a:ext cx="59663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>
                          <a:latin typeface="Cambria Math"/>
                        </a:rPr>
                        <m:t>(3)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4392" y="2522075"/>
                <a:ext cx="596637" cy="400110"/>
              </a:xfrm>
              <a:prstGeom prst="rect">
                <a:avLst/>
              </a:prstGeom>
              <a:blipFill rotWithShape="1">
                <a:blip r:embed="rId10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2114393" y="3160157"/>
                <a:ext cx="59339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>
                          <a:latin typeface="Cambria Math"/>
                        </a:rPr>
                        <m:t>(4)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4393" y="3160157"/>
                <a:ext cx="593390" cy="400110"/>
              </a:xfrm>
              <a:prstGeom prst="rect">
                <a:avLst/>
              </a:prstGeom>
              <a:blipFill rotWithShape="1">
                <a:blip r:embed="rId11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Прямоугольник 13"/>
          <p:cNvSpPr/>
          <p:nvPr/>
        </p:nvSpPr>
        <p:spPr>
          <a:xfrm>
            <a:off x="3851920" y="2427860"/>
            <a:ext cx="5040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Метроном настраивают на </a:t>
            </a:r>
            <a:r>
              <a:rPr lang="ru-RU" dirty="0">
                <a:solidFill>
                  <a:schemeClr val="tx2"/>
                </a:solidFill>
              </a:rPr>
              <a:t>120</a:t>
            </a:r>
            <a:r>
              <a:rPr lang="ru-RU" dirty="0"/>
              <a:t> ударов в </a:t>
            </a:r>
            <a:r>
              <a:rPr lang="ru-RU" dirty="0" smtClean="0"/>
              <a:t>минуту.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851920" y="2895776"/>
            <a:ext cx="5040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Промежуток </a:t>
            </a:r>
            <a:r>
              <a:rPr lang="ru-RU" dirty="0"/>
              <a:t>времени между двумя следующими друг за другом ударами </a:t>
            </a:r>
            <a:r>
              <a:rPr lang="ru-RU" dirty="0" smtClean="0"/>
              <a:t>равен </a:t>
            </a:r>
            <a:r>
              <a:rPr lang="ru-RU" dirty="0">
                <a:solidFill>
                  <a:schemeClr val="tx2"/>
                </a:solidFill>
              </a:rPr>
              <a:t>0,5 с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851920" y="3680607"/>
            <a:ext cx="489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Удар метронома, одновременно с которым шарик начинает движение, считается </a:t>
            </a:r>
            <a:r>
              <a:rPr lang="ru-RU" u="sng" dirty="0">
                <a:solidFill>
                  <a:schemeClr val="tx2"/>
                </a:solidFill>
              </a:rPr>
              <a:t>нулевым</a:t>
            </a:r>
            <a:r>
              <a:rPr lang="ru-RU" dirty="0"/>
              <a:t>.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3009" y="626060"/>
            <a:ext cx="1285748" cy="81977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92332" y="1535359"/>
            <a:ext cx="1256425" cy="819775"/>
          </a:xfrm>
          <a:prstGeom prst="round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85532" y="2475909"/>
            <a:ext cx="1256425" cy="46166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85532" y="3113990"/>
            <a:ext cx="1249587" cy="461667"/>
          </a:xfrm>
          <a:prstGeom prst="round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88" y="3293586"/>
            <a:ext cx="3657607" cy="142037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796" y="394274"/>
            <a:ext cx="1659635" cy="201635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400" b="90000" l="0" r="96400">
                        <a14:foregroundMark x1="15600" y1="58400" x2="15600" y2="58400"/>
                        <a14:foregroundMark x1="13200" y1="58000" x2="13200" y2="58000"/>
                        <a14:foregroundMark x1="12000" y1="56200" x2="12000" y2="56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553" y="4096793"/>
            <a:ext cx="460290" cy="460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739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 animBg="1"/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768701"/>
              </p:ext>
            </p:extLst>
          </p:nvPr>
        </p:nvGraphicFramePr>
        <p:xfrm>
          <a:off x="1098491" y="692846"/>
          <a:ext cx="6984776" cy="37804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51304"/>
                <a:gridCol w="1172152"/>
                <a:gridCol w="872888"/>
                <a:gridCol w="1296144"/>
                <a:gridCol w="1224136"/>
                <a:gridCol w="1368152"/>
              </a:tblGrid>
              <a:tr h="1584176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0100">
                <a:tc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987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219171" y="332806"/>
            <a:ext cx="1078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Таблица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170499" y="1196902"/>
            <a:ext cx="8435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effectLst/>
              </a:rPr>
              <a:t>Номер</a:t>
            </a:r>
            <a:endParaRPr lang="ru-RU" sz="1400" dirty="0" smtClean="0">
              <a:effectLst/>
            </a:endParaRPr>
          </a:p>
          <a:p>
            <a:pPr algn="ctr"/>
            <a:r>
              <a:rPr lang="ru-RU" dirty="0" smtClean="0">
                <a:effectLst/>
              </a:rPr>
              <a:t>п/п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37267" y="919902"/>
            <a:ext cx="13970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effectLst/>
              </a:rPr>
              <a:t>Число ударов метронома </a:t>
            </a:r>
            <a:r>
              <a:rPr lang="en-US" i="1" dirty="0" smtClean="0">
                <a:effectLst/>
              </a:rPr>
              <a:t>n</a:t>
            </a:r>
            <a:endParaRPr lang="ru-RU" sz="1400" i="1" dirty="0">
              <a:ea typeface="Calibri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62850" y="1124894"/>
            <a:ext cx="631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dirty="0" smtClean="0">
                <a:effectLst/>
              </a:rPr>
              <a:t>Путь</a:t>
            </a:r>
            <a:endParaRPr lang="ru-RU" sz="1400" dirty="0" smtClean="0">
              <a:effectLst/>
            </a:endParaRPr>
          </a:p>
          <a:p>
            <a:pPr algn="ctr">
              <a:spcAft>
                <a:spcPts val="0"/>
              </a:spcAft>
            </a:pPr>
            <a:r>
              <a:rPr lang="en-US" i="1" dirty="0" smtClean="0">
                <a:effectLst/>
              </a:rPr>
              <a:t>s</a:t>
            </a:r>
            <a:r>
              <a:rPr lang="ru-RU" dirty="0" smtClean="0">
                <a:effectLst/>
              </a:rPr>
              <a:t>, м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4835" y="1043013"/>
            <a:ext cx="12270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dirty="0" smtClean="0">
                <a:effectLst/>
              </a:rPr>
              <a:t>Время движения</a:t>
            </a:r>
            <a:endParaRPr lang="ru-RU" sz="1400" dirty="0" smtClean="0">
              <a:effectLst/>
            </a:endParaRPr>
          </a:p>
          <a:p>
            <a:pPr algn="ctr">
              <a:spcAft>
                <a:spcPts val="0"/>
              </a:spcAft>
            </a:pPr>
            <a:r>
              <a:rPr lang="en-US" i="1" dirty="0" smtClean="0">
                <a:effectLst/>
              </a:rPr>
              <a:t>t</a:t>
            </a:r>
            <a:r>
              <a:rPr lang="en-US" dirty="0" smtClean="0">
                <a:effectLst/>
              </a:rPr>
              <a:t> </a:t>
            </a:r>
            <a:r>
              <a:rPr lang="ru-RU" dirty="0" smtClean="0">
                <a:effectLst/>
              </a:rPr>
              <a:t>= 0,5</a:t>
            </a:r>
            <a:r>
              <a:rPr lang="en-US" i="1" dirty="0" smtClean="0">
                <a:effectLst/>
              </a:rPr>
              <a:t>n</a:t>
            </a:r>
            <a:r>
              <a:rPr lang="ru-RU" dirty="0" smtClean="0">
                <a:effectLst/>
              </a:rPr>
              <a:t>, </a:t>
            </a:r>
            <a:r>
              <a:rPr lang="en-US" dirty="0" smtClean="0">
                <a:effectLst/>
              </a:rPr>
              <a:t>c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19399" y="1196900"/>
            <a:ext cx="12184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dirty="0" smtClean="0">
                <a:effectLst/>
              </a:rPr>
              <a:t>Ускорение</a:t>
            </a:r>
            <a:endParaRPr lang="ru-RU" sz="1400" dirty="0" smtClean="0">
              <a:effectLst/>
            </a:endParaRPr>
          </a:p>
          <a:p>
            <a:pPr algn="ctr">
              <a:spcAft>
                <a:spcPts val="0"/>
              </a:spcAft>
            </a:pPr>
            <a:r>
              <a:rPr lang="ru-RU" i="1" dirty="0" smtClean="0">
                <a:effectLst/>
              </a:rPr>
              <a:t>а</a:t>
            </a:r>
            <a:r>
              <a:rPr lang="ru-RU" dirty="0" smtClean="0">
                <a:effectLst/>
              </a:rPr>
              <a:t>, м/с</a:t>
            </a:r>
            <a:r>
              <a:rPr lang="ru-RU" baseline="30000" dirty="0" smtClean="0">
                <a:effectLst/>
              </a:rPr>
              <a:t>2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643107" y="1126942"/>
            <a:ext cx="14741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Мгновенная скорость</a:t>
            </a:r>
          </a:p>
          <a:p>
            <a:pPr algn="ctr"/>
            <a:r>
              <a:rPr lang="el-GR" dirty="0" smtClean="0"/>
              <a:t>υ, </a:t>
            </a:r>
            <a:r>
              <a:rPr lang="ru-RU" dirty="0" smtClean="0"/>
              <a:t>м/с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41406" y="23916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441406" y="281864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441406" y="321312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098268" y="3705891"/>
            <a:ext cx="1097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Среднее значение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504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3350" flipH="1">
            <a:off x="6672370" y="1321038"/>
            <a:ext cx="335905" cy="3407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0" y="719421"/>
            <a:ext cx="7498415" cy="3149206"/>
          </a:xfrm>
          <a:prstGeom prst="rect">
            <a:avLst/>
          </a:prstGeom>
        </p:spPr>
      </p:pic>
      <p:sp>
        <p:nvSpPr>
          <p:cNvPr id="20" name="Правая фигурная скобка 19"/>
          <p:cNvSpPr/>
          <p:nvPr/>
        </p:nvSpPr>
        <p:spPr>
          <a:xfrm rot="15388766" flipV="1">
            <a:off x="4114849" y="-599416"/>
            <a:ext cx="401617" cy="5071614"/>
          </a:xfrm>
          <a:prstGeom prst="rightBrace">
            <a:avLst>
              <a:gd name="adj1" fmla="val 90555"/>
              <a:gd name="adj2" fmla="val 49167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803179" y="181232"/>
            <a:ext cx="5434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tx2"/>
                </a:solidFill>
              </a:rPr>
              <a:t>Порядок выполнения </a:t>
            </a:r>
            <a:r>
              <a:rPr lang="ru-RU" sz="3200" dirty="0" smtClean="0">
                <a:solidFill>
                  <a:schemeClr val="tx2"/>
                </a:solidFill>
              </a:rPr>
              <a:t>работы:</a:t>
            </a:r>
            <a:endParaRPr lang="ru-RU" sz="3200" dirty="0">
              <a:solidFill>
                <a:schemeClr val="tx2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463951" y="2961617"/>
            <a:ext cx="4548209" cy="31006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033" b="43018"/>
          <a:stretch/>
        </p:blipFill>
        <p:spPr>
          <a:xfrm rot="20863765" flipH="1">
            <a:off x="6650751" y="1323730"/>
            <a:ext cx="342733" cy="194145"/>
          </a:xfrm>
          <a:prstGeom prst="rect">
            <a:avLst/>
          </a:prstGeom>
        </p:spPr>
      </p:pic>
      <p:sp>
        <p:nvSpPr>
          <p:cNvPr id="13" name="Полилиния 12"/>
          <p:cNvSpPr/>
          <p:nvPr/>
        </p:nvSpPr>
        <p:spPr>
          <a:xfrm rot="19694069">
            <a:off x="2914843" y="2587416"/>
            <a:ext cx="236576" cy="337183"/>
          </a:xfrm>
          <a:custGeom>
            <a:avLst/>
            <a:gdLst>
              <a:gd name="connsiteX0" fmla="*/ 95250 w 104415"/>
              <a:gd name="connsiteY0" fmla="*/ 0 h 142875"/>
              <a:gd name="connsiteX1" fmla="*/ 95250 w 104415"/>
              <a:gd name="connsiteY1" fmla="*/ 104775 h 142875"/>
              <a:gd name="connsiteX2" fmla="*/ 0 w 104415"/>
              <a:gd name="connsiteY2" fmla="*/ 142875 h 142875"/>
              <a:gd name="connsiteX0" fmla="*/ 108371 w 112512"/>
              <a:gd name="connsiteY0" fmla="*/ 0 h 137642"/>
              <a:gd name="connsiteX1" fmla="*/ 95250 w 112512"/>
              <a:gd name="connsiteY1" fmla="*/ 99542 h 137642"/>
              <a:gd name="connsiteX2" fmla="*/ 0 w 112512"/>
              <a:gd name="connsiteY2" fmla="*/ 137642 h 13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512" h="137642">
                <a:moveTo>
                  <a:pt x="108371" y="0"/>
                </a:moveTo>
                <a:cubicBezTo>
                  <a:pt x="116308" y="40481"/>
                  <a:pt x="113312" y="76602"/>
                  <a:pt x="95250" y="99542"/>
                </a:cubicBezTo>
                <a:cubicBezTo>
                  <a:pt x="77188" y="122482"/>
                  <a:pt x="39687" y="130498"/>
                  <a:pt x="0" y="137642"/>
                </a:cubicBezTo>
              </a:path>
            </a:pathLst>
          </a:cu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3120181" y="2524437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/>
              <a:t>α</a:t>
            </a:r>
            <a:endParaRPr lang="ru-RU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 rot="20793685">
                <a:off x="4096206" y="1258366"/>
                <a:ext cx="43890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ru-RU" sz="2800" i="1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793685">
                <a:off x="4096206" y="1258366"/>
                <a:ext cx="438903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890591"/>
            <a:ext cx="5760640" cy="6057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2378454" y="945561"/>
                <a:ext cx="13596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𝑡</m:t>
                      </m:r>
                      <m:r>
                        <a:rPr lang="ru-RU" sz="2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=0,5</m:t>
                      </m:r>
                      <m:r>
                        <a:rPr lang="ru-RU" sz="2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ru-RU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8454" y="945561"/>
                <a:ext cx="1359601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Скругленный прямоугольник 10"/>
          <p:cNvSpPr/>
          <p:nvPr/>
        </p:nvSpPr>
        <p:spPr>
          <a:xfrm>
            <a:off x="2378454" y="945561"/>
            <a:ext cx="1359601" cy="46166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06" y="566975"/>
            <a:ext cx="1568773" cy="17076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06" y="566975"/>
            <a:ext cx="1568773" cy="170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30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20988E-6 L -0.52118 0.2404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59" y="1200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/>
      <p:bldP spid="13" grpId="0" animBg="1"/>
      <p:bldP spid="18" grpId="0"/>
      <p:bldP spid="21" grpId="0"/>
      <p:bldP spid="23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224276" y="1005123"/>
                <a:ext cx="2068067" cy="5954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ru-RU" i="1">
                              <a:latin typeface="Cambria Math"/>
                            </a:rPr>
                            <m:t>ср</m:t>
                          </m:r>
                        </m:sub>
                      </m:sSub>
                      <m:r>
                        <a:rPr lang="ru-RU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ru-RU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ru-RU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ru-RU" i="1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4276" y="1005123"/>
                <a:ext cx="2068067" cy="59548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1617017" y="2366565"/>
                <a:ext cx="1255344" cy="6370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ru-RU" i="1">
                              <a:latin typeface="Cambria Math"/>
                            </a:rPr>
                            <m:t>ср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ср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7017" y="2366565"/>
                <a:ext cx="1255344" cy="63709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1536574" y="3916860"/>
                <a:ext cx="1443472" cy="4222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/>
                            </a:rPr>
                            <m:t>𝜐</m:t>
                          </m:r>
                        </m:e>
                        <m:sub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</a:rPr>
                                <m:t>мг</m:t>
                              </m:r>
                            </m:e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ср</m:t>
                              </m:r>
                            </m:sub>
                          </m:sSub>
                        </m:sub>
                      </m:sSub>
                      <m:r>
                        <a:rPr lang="ru-RU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ru-RU" i="1">
                              <a:latin typeface="Cambria Math"/>
                            </a:rPr>
                            <m:t>ср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6574" y="3916860"/>
                <a:ext cx="1443472" cy="422231"/>
              </a:xfrm>
              <a:prstGeom prst="rect">
                <a:avLst/>
              </a:prstGeom>
              <a:blipFill rotWithShape="1">
                <a:blip r:embed="rId4"/>
                <a:stretch>
                  <a:fillRect b="-28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Прямоугольник 5"/>
          <p:cNvSpPr/>
          <p:nvPr/>
        </p:nvSpPr>
        <p:spPr>
          <a:xfrm>
            <a:off x="5418156" y="221907"/>
            <a:ext cx="29177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</a:rPr>
              <a:t>Погрешности </a:t>
            </a:r>
            <a:r>
              <a:rPr lang="ru-RU" sz="2000" dirty="0">
                <a:solidFill>
                  <a:schemeClr val="tx2"/>
                </a:solidFill>
              </a:rPr>
              <a:t>измерений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819149" y="737502"/>
            <a:ext cx="21157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Точность приборов: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468702" y="2038846"/>
            <a:ext cx="28193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Абсолютные погрешности: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83401" y="1118199"/>
            <a:ext cx="3852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Измерительная лента: </a:t>
            </a:r>
            <a:r>
              <a:rPr lang="ru-RU" dirty="0">
                <a:solidFill>
                  <a:schemeClr val="tx2"/>
                </a:solidFill>
              </a:rPr>
              <a:t>Δ</a:t>
            </a:r>
            <a:r>
              <a:rPr lang="en-US" i="1" dirty="0">
                <a:solidFill>
                  <a:schemeClr val="tx2"/>
                </a:solidFill>
              </a:rPr>
              <a:t>s</a:t>
            </a:r>
            <a:r>
              <a:rPr lang="ru-RU" dirty="0">
                <a:solidFill>
                  <a:schemeClr val="tx2"/>
                </a:solidFill>
              </a:rPr>
              <a:t> = ± 0,005 </a:t>
            </a:r>
            <a:r>
              <a:rPr lang="ru-RU" dirty="0" smtClean="0">
                <a:solidFill>
                  <a:schemeClr val="tx2"/>
                </a:solidFill>
              </a:rPr>
              <a:t>м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583393" y="1487994"/>
            <a:ext cx="33176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Промежуток времени: </a:t>
            </a:r>
            <a:r>
              <a:rPr lang="ru-RU" dirty="0">
                <a:solidFill>
                  <a:schemeClr val="tx2"/>
                </a:solidFill>
              </a:rPr>
              <a:t>Δ</a:t>
            </a:r>
            <a:r>
              <a:rPr lang="en-US" i="1" dirty="0">
                <a:solidFill>
                  <a:schemeClr val="tx2"/>
                </a:solidFill>
              </a:rPr>
              <a:t>t</a:t>
            </a:r>
            <a:r>
              <a:rPr lang="ru-RU" dirty="0">
                <a:solidFill>
                  <a:schemeClr val="tx2"/>
                </a:solidFill>
              </a:rPr>
              <a:t> = </a:t>
            </a:r>
            <a:r>
              <a:rPr lang="ru-RU" dirty="0" smtClean="0">
                <a:solidFill>
                  <a:schemeClr val="tx2"/>
                </a:solidFill>
              </a:rPr>
              <a:t>± 1 </a:t>
            </a:r>
            <a:r>
              <a:rPr lang="en-US" dirty="0" smtClean="0">
                <a:solidFill>
                  <a:schemeClr val="tx2"/>
                </a:solidFill>
              </a:rPr>
              <a:t>c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4583401" y="2836414"/>
                <a:ext cx="1724895" cy="4139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ср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3401" y="2836414"/>
                <a:ext cx="1724895" cy="413959"/>
              </a:xfrm>
              <a:prstGeom prst="rect">
                <a:avLst/>
              </a:prstGeom>
              <a:blipFill rotWithShape="1">
                <a:blip r:embed="rId5"/>
                <a:stretch>
                  <a:fillRect b="-294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6499322" y="2746732"/>
                <a:ext cx="2375907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Δ</m:t>
                      </m:r>
                      <m:r>
                        <a:rPr lang="en-US" i="1">
                          <a:latin typeface="Cambria Math"/>
                        </a:rPr>
                        <m:t>𝑠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i="1" smtClean="0">
                                  <a:latin typeface="Cambria Math"/>
                                  <a:ea typeface="Cambria Math"/>
                                </a:rPr>
                                <m:t>Δ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i="1" smtClean="0">
                                  <a:latin typeface="Cambria Math"/>
                                  <a:ea typeface="Cambria Math"/>
                                </a:rPr>
                                <m:t>Δ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i="1" smtClean="0">
                                  <a:latin typeface="Cambria Math"/>
                                  <a:ea typeface="Cambria Math"/>
                                </a:rPr>
                                <m:t>Δ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9322" y="2746732"/>
                <a:ext cx="2375907" cy="6127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угольник 13"/>
              <p:cNvSpPr/>
              <p:nvPr/>
            </p:nvSpPr>
            <p:spPr>
              <a:xfrm>
                <a:off x="6527566" y="3859002"/>
                <a:ext cx="2319418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Δ</m:t>
                      </m:r>
                      <m:r>
                        <a:rPr lang="en-US" i="1">
                          <a:latin typeface="Cambria Math"/>
                        </a:rPr>
                        <m:t>𝑡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i="1" smtClean="0">
                                  <a:latin typeface="Cambria Math"/>
                                  <a:ea typeface="Cambria Math"/>
                                </a:rPr>
                                <m:t>Δ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i="1" smtClean="0">
                                  <a:latin typeface="Cambria Math"/>
                                  <a:ea typeface="Cambria Math"/>
                                </a:rPr>
                                <m:t>Δ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/>
                              <a:ea typeface="Cambria Math"/>
                            </a:rPr>
                            <m:t>Δ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7566" y="3859002"/>
                <a:ext cx="2319418" cy="6127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266300" y="298852"/>
            <a:ext cx="403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Среднее значение модуля перемещения и промежутка времени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224276" y="1005123"/>
            <a:ext cx="2068067" cy="59548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667402" y="2408178"/>
            <a:ext cx="1191337" cy="59548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649020" y="3916860"/>
            <a:ext cx="1223341" cy="42790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827278" y="3228060"/>
            <a:ext cx="2862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Среднее </a:t>
            </a:r>
            <a:r>
              <a:rPr lang="ru-RU" dirty="0">
                <a:solidFill>
                  <a:schemeClr val="tx2"/>
                </a:solidFill>
              </a:rPr>
              <a:t>значение модуля мгновенной скорости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32270" y="1923678"/>
            <a:ext cx="3872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Среднее </a:t>
            </a:r>
            <a:r>
              <a:rPr lang="ru-RU" dirty="0">
                <a:solidFill>
                  <a:schemeClr val="tx2"/>
                </a:solidFill>
              </a:rPr>
              <a:t>значение модуля ускорения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Прямоугольник 20"/>
              <p:cNvSpPr/>
              <p:nvPr/>
            </p:nvSpPr>
            <p:spPr>
              <a:xfrm>
                <a:off x="4562602" y="3943309"/>
                <a:ext cx="1688026" cy="4139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ср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2602" y="3943309"/>
                <a:ext cx="1688026" cy="413959"/>
              </a:xfrm>
              <a:prstGeom prst="rect">
                <a:avLst/>
              </a:prstGeom>
              <a:blipFill rotWithShape="1">
                <a:blip r:embed="rId8"/>
                <a:stretch>
                  <a:fillRect b="-294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5790009" y="2408178"/>
            <a:ext cx="21968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Модуля перемещения</a:t>
            </a:r>
            <a:endParaRPr lang="ru-RU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5833749" y="3504180"/>
            <a:ext cx="20865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Промежутка времени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64735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3" grpId="0"/>
      <p:bldP spid="8" grpId="0"/>
      <p:bldP spid="9" grpId="0"/>
      <p:bldP spid="11" grpId="0"/>
      <p:bldP spid="13" grpId="0"/>
      <p:bldP spid="14" grpId="0"/>
      <p:bldP spid="15" grpId="0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0770" y="123478"/>
            <a:ext cx="664245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solidFill>
                  <a:schemeClr val="tx2"/>
                </a:solidFill>
              </a:rPr>
              <a:t>Вычисляем </a:t>
            </a:r>
            <a:r>
              <a:rPr lang="ru-RU" sz="2800" dirty="0" smtClean="0">
                <a:solidFill>
                  <a:schemeClr val="tx2"/>
                </a:solidFill>
              </a:rPr>
              <a:t>абсолютную и относительную </a:t>
            </a:r>
          </a:p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погрешность косвенных измерений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88132" y="1203598"/>
            <a:ext cx="15608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Ускорение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841860" y="3592748"/>
            <a:ext cx="54602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2"/>
                </a:solidFill>
              </a:rPr>
              <a:t>Результат записываем в интервальной форме: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412092" y="1203595"/>
            <a:ext cx="30208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Мгновенная скорость</a:t>
            </a:r>
            <a:endParaRPr lang="ru-RU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525648" y="1803568"/>
                <a:ext cx="1740348" cy="6934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sub>
                      </m:sSub>
                      <m:r>
                        <a:rPr lang="ru-RU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Δ</m:t>
                          </m:r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num>
                        <m:den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ср</m:t>
                              </m:r>
                            </m:sub>
                          </m:sSub>
                        </m:den>
                      </m:f>
                      <m:r>
                        <a:rPr lang="ru-RU" i="1">
                          <a:latin typeface="Cambria Math"/>
                        </a:rPr>
                        <m:t>+2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Δ</m:t>
                          </m:r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num>
                        <m:den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ср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48" y="1803568"/>
                <a:ext cx="1740348" cy="69346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636382" y="2827069"/>
                <a:ext cx="1496692" cy="3942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ru-RU">
                          <a:latin typeface="Cambria Math"/>
                        </a:rPr>
                        <m:t>Δ</m:t>
                      </m:r>
                      <m:r>
                        <a:rPr lang="en-US" i="1">
                          <a:latin typeface="Cambria Math"/>
                        </a:rPr>
                        <m:t>𝑎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ru-RU" i="1">
                              <a:latin typeface="Cambria Math"/>
                            </a:rPr>
                            <m:t>ср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∙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382" y="2827069"/>
                <a:ext cx="1496692" cy="394210"/>
              </a:xfrm>
              <a:prstGeom prst="rect">
                <a:avLst/>
              </a:prstGeom>
              <a:blipFill rotWithShape="1">
                <a:blip r:embed="rId3"/>
                <a:stretch>
                  <a:fillRect b="-46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Скругленный прямоугольник 12"/>
          <p:cNvSpPr/>
          <p:nvPr/>
        </p:nvSpPr>
        <p:spPr>
          <a:xfrm>
            <a:off x="597656" y="1803568"/>
            <a:ext cx="1668340" cy="69346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83480" y="2827069"/>
            <a:ext cx="1402496" cy="39421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8" name="Группа 17"/>
          <p:cNvGrpSpPr/>
          <p:nvPr/>
        </p:nvGrpSpPr>
        <p:grpSpPr>
          <a:xfrm>
            <a:off x="2252300" y="1857910"/>
            <a:ext cx="1729732" cy="584775"/>
            <a:chOff x="2109820" y="1746607"/>
            <a:chExt cx="1729732" cy="584775"/>
          </a:xfrm>
        </p:grpSpPr>
        <p:sp>
          <p:nvSpPr>
            <p:cNvPr id="12" name="TextBox 11"/>
            <p:cNvSpPr txBox="1"/>
            <p:nvPr/>
          </p:nvSpPr>
          <p:spPr>
            <a:xfrm>
              <a:off x="2332799" y="1746607"/>
              <a:ext cx="150675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/>
                <a:t>относительная погрешность</a:t>
              </a:r>
              <a:endParaRPr lang="ru-RU" sz="1600" dirty="0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2109820" y="1874284"/>
              <a:ext cx="4459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/>
                <a:t>— 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2085976" y="2718356"/>
            <a:ext cx="1536568" cy="584775"/>
            <a:chOff x="1731776" y="2607053"/>
            <a:chExt cx="1536568" cy="584775"/>
          </a:xfrm>
        </p:grpSpPr>
        <p:sp>
          <p:nvSpPr>
            <p:cNvPr id="16" name="TextBox 15"/>
            <p:cNvSpPr txBox="1"/>
            <p:nvPr/>
          </p:nvSpPr>
          <p:spPr>
            <a:xfrm>
              <a:off x="1954754" y="2607053"/>
              <a:ext cx="13135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/>
                <a:t>абсолютная погрешность</a:t>
              </a:r>
              <a:endParaRPr lang="ru-RU" sz="1600" dirty="0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1731776" y="2728205"/>
              <a:ext cx="4459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/>
                <a:t>— 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5200594" y="1831320"/>
                <a:ext cx="1595373" cy="6934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𝜐</m:t>
                          </m:r>
                        </m:sub>
                      </m:sSub>
                      <m:r>
                        <a:rPr lang="ru-RU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Δ</m:t>
                          </m:r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num>
                        <m:den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ср</m:t>
                              </m:r>
                            </m:sub>
                          </m:sSub>
                        </m:den>
                      </m:f>
                      <m:r>
                        <a:rPr lang="ru-RU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Δ</m:t>
                          </m:r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num>
                        <m:den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ср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0594" y="1831320"/>
                <a:ext cx="1595373" cy="69346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5297032" y="2791735"/>
                <a:ext cx="1453860" cy="3942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ru-RU">
                          <a:latin typeface="Cambria Math"/>
                        </a:rPr>
                        <m:t>Δ</m:t>
                      </m:r>
                      <m:r>
                        <a:rPr lang="en-US" i="1">
                          <a:latin typeface="Cambria Math"/>
                        </a:rPr>
                        <m:t>𝜐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𝜐</m:t>
                          </m:r>
                        </m:e>
                        <m:sub>
                          <m:r>
                            <a:rPr lang="ru-RU" i="1">
                              <a:latin typeface="Cambria Math"/>
                            </a:rPr>
                            <m:t>ср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∙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𝜐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7032" y="2791735"/>
                <a:ext cx="1453860" cy="394210"/>
              </a:xfrm>
              <a:prstGeom prst="rect">
                <a:avLst/>
              </a:prstGeom>
              <a:blipFill rotWithShape="1">
                <a:blip r:embed="rId5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Группа 20"/>
          <p:cNvGrpSpPr/>
          <p:nvPr/>
        </p:nvGrpSpPr>
        <p:grpSpPr>
          <a:xfrm>
            <a:off x="6795967" y="1831320"/>
            <a:ext cx="1729732" cy="584775"/>
            <a:chOff x="2109820" y="1746607"/>
            <a:chExt cx="1729732" cy="584775"/>
          </a:xfrm>
        </p:grpSpPr>
        <p:sp>
          <p:nvSpPr>
            <p:cNvPr id="22" name="TextBox 21"/>
            <p:cNvSpPr txBox="1"/>
            <p:nvPr/>
          </p:nvSpPr>
          <p:spPr>
            <a:xfrm>
              <a:off x="2332799" y="1746607"/>
              <a:ext cx="150675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/>
                <a:t>относительная погрешность</a:t>
              </a:r>
              <a:endParaRPr lang="ru-RU" sz="1600" dirty="0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2109820" y="1874284"/>
              <a:ext cx="4459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/>
                <a:t>— </a:t>
              </a: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6699528" y="2696452"/>
            <a:ext cx="1536568" cy="584775"/>
            <a:chOff x="1731776" y="2607053"/>
            <a:chExt cx="1536568" cy="584775"/>
          </a:xfrm>
        </p:grpSpPr>
        <p:sp>
          <p:nvSpPr>
            <p:cNvPr id="25" name="TextBox 24"/>
            <p:cNvSpPr txBox="1"/>
            <p:nvPr/>
          </p:nvSpPr>
          <p:spPr>
            <a:xfrm>
              <a:off x="1954754" y="2607053"/>
              <a:ext cx="13135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/>
                <a:t>абсолютная погрешность</a:t>
              </a:r>
              <a:endParaRPr lang="ru-RU" sz="1600" dirty="0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1731776" y="2728205"/>
              <a:ext cx="4459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/>
                <a:t>— </a:t>
              </a:r>
            </a:p>
          </p:txBody>
        </p:sp>
      </p:grpSp>
      <p:sp>
        <p:nvSpPr>
          <p:cNvPr id="27" name="Скругленный прямоугольник 26"/>
          <p:cNvSpPr/>
          <p:nvPr/>
        </p:nvSpPr>
        <p:spPr>
          <a:xfrm>
            <a:off x="5190298" y="1813866"/>
            <a:ext cx="1596332" cy="69346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297032" y="2811039"/>
            <a:ext cx="1402496" cy="39421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42359" y="4029956"/>
                <a:ext cx="2084737" cy="5816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ru-RU" b="0" i="1" smtClean="0">
                                  <a:latin typeface="Cambria Math"/>
                                </a:rPr>
                                <m:t>ср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±</m:t>
                          </m:r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/>
                            </a:rPr>
                            <m:t>м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b="0" i="1" smtClean="0">
                                  <a:latin typeface="Cambria Math"/>
                                </a:rPr>
                                <m:t>с</m:t>
                              </m:r>
                            </m:e>
                            <m:sup>
                              <m:r>
                                <a:rPr lang="ru-RU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359" y="4029956"/>
                <a:ext cx="2084737" cy="58163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711230" y="3992858"/>
                <a:ext cx="1927707" cy="564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ru-RU" b="0" i="1" smtClean="0">
                                  <a:latin typeface="Cambria Math"/>
                                </a:rPr>
                                <m:t>ср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±</m:t>
                          </m:r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/>
                            </a:rPr>
                            <m:t>м</m:t>
                          </m:r>
                        </m:num>
                        <m:den>
                          <m:r>
                            <a:rPr lang="ru-RU" b="0" i="1" smtClean="0">
                              <a:latin typeface="Cambria Math"/>
                            </a:rPr>
                            <m:t>с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1230" y="3992858"/>
                <a:ext cx="1927707" cy="56477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545005" y="4136107"/>
                <a:ext cx="10775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 smtClean="0">
                            <a:latin typeface="Cambria Math"/>
                            <a:ea typeface="Cambria Math"/>
                          </a:rPr>
                          <m:t>𝜀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 smtClean="0"/>
                  <a:t>…, %</a:t>
                </a:r>
                <a:endParaRPr lang="ru-RU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5005" y="4136107"/>
                <a:ext cx="1077539" cy="369332"/>
              </a:xfrm>
              <a:prstGeom prst="rect">
                <a:avLst/>
              </a:prstGeom>
              <a:blipFill rotWithShape="1">
                <a:blip r:embed="rId8"/>
                <a:stretch>
                  <a:fillRect t="-8197" r="-3955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081878" y="4090577"/>
                <a:ext cx="10683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 smtClean="0">
                            <a:latin typeface="Cambria Math"/>
                            <a:ea typeface="Cambria Math"/>
                          </a:rPr>
                          <m:t>𝜀</m:t>
                        </m:r>
                      </m:e>
                      <m:sub>
                        <m:r>
                          <a:rPr lang="ru-RU" i="1" smtClean="0">
                            <a:latin typeface="Cambria Math"/>
                            <a:ea typeface="Cambria Math"/>
                          </a:rPr>
                          <m:t>𝜐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 smtClean="0"/>
                  <a:t>…, %</a:t>
                </a:r>
                <a:endParaRPr lang="ru-RU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1878" y="4090577"/>
                <a:ext cx="1068306" cy="369332"/>
              </a:xfrm>
              <a:prstGeom prst="rect">
                <a:avLst/>
              </a:prstGeom>
              <a:blipFill rotWithShape="1">
                <a:blip r:embed="rId9"/>
                <a:stretch>
                  <a:fillRect t="-8197" r="-4000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367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15" grpId="0"/>
      <p:bldP spid="4" grpId="0"/>
      <p:bldP spid="6" grpId="0"/>
      <p:bldP spid="13" grpId="0" animBg="1"/>
      <p:bldP spid="14" grpId="0" animBg="1"/>
      <p:bldP spid="9" grpId="0"/>
      <p:bldP spid="10" grpId="0"/>
      <p:bldP spid="27" grpId="0" animBg="1"/>
      <p:bldP spid="28" grpId="0" animBg="1"/>
      <p:bldP spid="32" grpId="0"/>
      <p:bldP spid="33" grpId="0"/>
      <p:bldP spid="34" grpId="0"/>
      <p:bldP spid="3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906</TotalTime>
  <Words>531</Words>
  <Application>Microsoft Office PowerPoint</Application>
  <PresentationFormat>Экран (16:9)</PresentationFormat>
  <Paragraphs>106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56</cp:revision>
  <dcterms:created xsi:type="dcterms:W3CDTF">2013-09-10T06:31:35Z</dcterms:created>
  <dcterms:modified xsi:type="dcterms:W3CDTF">2013-09-20T07:22:27Z</dcterms:modified>
</cp:coreProperties>
</file>